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87" autoAdjust="0"/>
  </p:normalViewPr>
  <p:slideViewPr>
    <p:cSldViewPr>
      <p:cViewPr>
        <p:scale>
          <a:sx n="60" d="100"/>
          <a:sy n="60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4CFB2-748C-44B3-89F8-7BF4DD99D87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F953-BF6A-45CE-9C6C-22605A000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7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82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78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48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2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2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9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2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6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5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5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8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7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1D7A-72F2-4B22-9A87-EB296FA80B7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92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57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02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89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6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3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0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8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9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F953-BF6A-45CE-9C6C-22605A0009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3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0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8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3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E99C-E5F4-42FC-9843-C581C9641B0A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E1A0-EE5A-4F20-BE67-E66844832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6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51mRdkFcm8vsM&amp;tbnid=5rZfseoVImZwdM:&amp;ved=0CAUQjRw&amp;url=http://www.insightmatters.ie/reality-therapy/&amp;ei=YoypUuiELPSW0QWx-oDwCg&amp;bvm=bv.57967247,d.ZG4&amp;psig=AFQjCNHlcvniFF74OCVa_CT16RyEY3415g&amp;ust=13869295765079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f1F5y9p9w41fM&amp;tbnid=GcAVT9yfOlLrQM:&amp;ved=0CAUQjRw&amp;url=http://www.channelbiz.fr/2013/10/24/nouvelle-solution-managee-centre-contact-les-revendeurs-colt/&amp;ei=B42pUr7GHJDI0AW4qYHQDA&amp;bvm=bv.57967247,d.ZG4&amp;psig=AFQjCNFyNWlaz9OJEkM3dUllZFa15JgjzQ&amp;ust=138692977096226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EapOJiFU7U3TM&amp;tbnid=ar-sl0xfCAiDfM:&amp;ved=0CAUQjRw&amp;url=http://www.un.org/en/ethics/&amp;ei=X5CpUtLfFYO30QX9pIGoCg&amp;bvm=bv.57967247,d.ZG4&amp;psig=AFQjCNGV4FkrA6YP4tlrpcCs5oYd6pfuFw&amp;ust=13869304649409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wItFQB_Dh9hdM&amp;tbnid=3Av0IZJmRjf9eM:&amp;ved=0CAUQjRw&amp;url=http://www.talkingbiznews.com/tag/cnet/&amp;ei=M5CpUqr1E4GX1AWdwIGAAg&amp;bvm=bv.57967247,d.ZG4&amp;psig=AFQjCNGV4FkrA6YP4tlrpcCs5oYd6pfuFw&amp;ust=138693046494090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29fTfHznkufnqM&amp;tbnid=TmObyR3_W_ySqM:&amp;ved=0CAUQjRw&amp;url=http://www.voxy.co.nz/health/when-can-psychologists-break-client-confidentiality/5/58096&amp;ei=EJOpUouAMe-10QXJuoDoAw&amp;bvm=bv.57967247,d.ZG4&amp;psig=AFQjCNFHphqcuIkSdDyGLhyDu8TRcYm1Qw&amp;ust=138693134007028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docid=nwfUSt9Hoz82NM&amp;tbnid=4_PHJUednjH8eM:&amp;ved=0CAUQjRw&amp;url=http://www.handsomeip.com/confidentiality.html&amp;ei=NpOpUui0H8rC0QWrtoDICg&amp;bvm=bv.57967247,d.ZG4&amp;psig=AFQjCNFHphqcuIkSdDyGLhyDu8TRcYm1Qw&amp;ust=138693134007028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5XCgj8Y8kngQuM&amp;tbnid=li-5VHy5rMP-AM:&amp;ved=0CAUQjRw&amp;url=http://www.ultimatedanismanlik.com/&amp;ei=npOpUsntFKSe0wWan4HwDA&amp;bvm=bv.57967247,d.ZG4&amp;psig=AFQjCNGwtLAuAEv64C7qfl2fKfL4-BIIcA&amp;ust=138693146999136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Az2w91nRnWo3M&amp;tbnid=6pVJOctBYkwLoM:&amp;ved=0CAUQjRw&amp;url=http://thriveforchange.com/home/seven-stones-to-deeper-living/&amp;ei=-ZOpUqaQKMSm0wWB8YDoBA&amp;bvm=bv.57967247,d.ZG4&amp;psig=AFQjCNGsrFFl4RQmRs9lFzOhSX2GVMlfPg&amp;ust=138693156094044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Locked T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48844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atin typeface="Garamond" panose="02020404030301010803" pitchFamily="18" charset="0"/>
              </a:rPr>
              <a:t>A tanácsadás alapelvei</a:t>
            </a:r>
            <a:endParaRPr lang="en-GB" sz="5400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7414" y="4277094"/>
            <a:ext cx="2880320" cy="255454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endParaRPr lang="en-US" altLang="en-US" sz="1600" b="1" dirty="0" smtClean="0">
              <a:solidFill>
                <a:schemeClr val="bg1"/>
              </a:solidFill>
              <a:latin typeface="Seabird Heavy SF" panose="020BE200000000000000" pitchFamily="34" charset="0"/>
            </a:endParaRPr>
          </a:p>
          <a:p>
            <a:pPr algn="ctr">
              <a:buFontTx/>
              <a:buNone/>
            </a:pPr>
            <a:endParaRPr lang="en-US" altLang="en-US" sz="1600" b="1" dirty="0">
              <a:solidFill>
                <a:schemeClr val="bg1"/>
              </a:solidFill>
              <a:latin typeface="Seabird Heavy SF" panose="020BE200000000000000" pitchFamily="34" charset="0"/>
            </a:endParaRPr>
          </a:p>
          <a:p>
            <a:pPr algn="ctr">
              <a:buFontTx/>
              <a:buNone/>
            </a:pPr>
            <a:endParaRPr lang="en-US" altLang="en-US" sz="1600" b="1" dirty="0" smtClean="0">
              <a:latin typeface="Seabird Heavy SF" panose="020BE200000000000000" pitchFamily="34" charset="0"/>
            </a:endParaRPr>
          </a:p>
          <a:p>
            <a:pPr algn="ctr">
              <a:buFontTx/>
              <a:buNone/>
            </a:pPr>
            <a:r>
              <a:rPr lang="en-US" altLang="en-US" sz="1600" b="1" dirty="0" smtClean="0">
                <a:latin typeface="Seabird Heavy SF" panose="020BE200000000000000" pitchFamily="34" charset="0"/>
              </a:rPr>
              <a:t>Leadership </a:t>
            </a:r>
            <a:r>
              <a:rPr lang="en-US" altLang="en-US" sz="1600" b="1" dirty="0">
                <a:latin typeface="Seabird Heavy SF" panose="020BE200000000000000" pitchFamily="34" charset="0"/>
              </a:rPr>
              <a:t>Certification Course</a:t>
            </a:r>
          </a:p>
          <a:p>
            <a:pPr algn="ctr">
              <a:buFontTx/>
              <a:buNone/>
            </a:pPr>
            <a:r>
              <a:rPr lang="en-US" altLang="en-US" sz="1600" b="1" dirty="0">
                <a:latin typeface="Seabird Heavy SF" panose="020BE200000000000000" pitchFamily="34" charset="0"/>
              </a:rPr>
              <a:t>Level 2</a:t>
            </a:r>
          </a:p>
          <a:p>
            <a:pPr algn="ctr">
              <a:buFontTx/>
              <a:buNone/>
            </a:pPr>
            <a:r>
              <a:rPr lang="en-US" altLang="en-US" sz="1600" b="1" dirty="0">
                <a:latin typeface="Seabird Heavy SF" panose="020BE200000000000000" pitchFamily="34" charset="0"/>
              </a:rPr>
              <a:t>General Conference Women’s </a:t>
            </a:r>
            <a:r>
              <a:rPr lang="en-US" altLang="en-US" sz="1600" b="1" dirty="0" smtClean="0">
                <a:latin typeface="Seabird Heavy SF" panose="020BE200000000000000" pitchFamily="34" charset="0"/>
              </a:rPr>
              <a:t>Ministries</a:t>
            </a:r>
          </a:p>
          <a:p>
            <a:pPr algn="ctr">
              <a:buFontTx/>
              <a:buNone/>
            </a:pPr>
            <a:endParaRPr lang="en-US" altLang="en-US" sz="1600" b="1" dirty="0" smtClean="0">
              <a:latin typeface="Seabird Heavy SF" panose="020BE200000000000000" pitchFamily="34" charset="0"/>
            </a:endParaRPr>
          </a:p>
          <a:p>
            <a:pPr algn="ctr">
              <a:buFontTx/>
              <a:buNone/>
            </a:pPr>
            <a:endParaRPr lang="en-US" altLang="en-US" sz="1600" b="1" dirty="0" smtClean="0">
              <a:latin typeface="Seabi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</a:t>
            </a:r>
            <a:r>
              <a:rPr lang="hu-HU" altLang="en-US" dirty="0" smtClean="0"/>
              <a:t>c</a:t>
            </a:r>
            <a:r>
              <a:rPr lang="en-US" altLang="en-US" dirty="0" err="1" smtClean="0"/>
              <a:t>i</a:t>
            </a:r>
            <a:r>
              <a:rPr lang="hu-HU" altLang="en-US" dirty="0" err="1" smtClean="0"/>
              <a:t>onális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Emot</a:t>
            </a:r>
            <a:r>
              <a:rPr lang="hu-HU" altLang="en-US" dirty="0" smtClean="0"/>
              <a:t>ív</a:t>
            </a:r>
            <a:r>
              <a:rPr lang="en-US" altLang="en-US" dirty="0" smtClean="0"/>
              <a:t> T</a:t>
            </a:r>
            <a:r>
              <a:rPr lang="hu-HU" altLang="en-US" dirty="0" err="1" smtClean="0"/>
              <a:t>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en-GB" altLang="en-US" dirty="0" smtClean="0"/>
              <a:t>Albert Ellis</a:t>
            </a:r>
            <a:r>
              <a:rPr lang="hu-HU" altLang="en-US" dirty="0" err="1" smtClean="0"/>
              <a:t>-tól</a:t>
            </a:r>
            <a:r>
              <a:rPr lang="hu-HU" altLang="en-US" dirty="0" smtClean="0"/>
              <a:t> ered az elmélet</a:t>
            </a:r>
            <a:endParaRPr lang="en-GB" altLang="en-US" dirty="0" smtClean="0"/>
          </a:p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Azon a feltételezésen alapszik, hogy az emberek a racionális és az irracionális gondolkodás képességével születtek. </a:t>
            </a:r>
            <a:endParaRPr lang="hu-HU" altLang="en-US" dirty="0"/>
          </a:p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Hangsúlyozza a gondolkodást,</a:t>
            </a:r>
            <a:r>
              <a:rPr lang="hu-HU" altLang="en-US" dirty="0"/>
              <a:t> </a:t>
            </a:r>
            <a:r>
              <a:rPr lang="hu-HU" altLang="en-US" dirty="0" smtClean="0"/>
              <a:t>elbírálást, </a:t>
            </a:r>
            <a:r>
              <a:rPr lang="en-GB" altLang="en-US" dirty="0" smtClean="0"/>
              <a:t> </a:t>
            </a:r>
            <a:r>
              <a:rPr lang="hu-HU" altLang="en-US" dirty="0" smtClean="0"/>
              <a:t>döntést</a:t>
            </a:r>
            <a:r>
              <a:rPr lang="hu-HU" altLang="en-US" dirty="0"/>
              <a:t> </a:t>
            </a:r>
            <a:r>
              <a:rPr lang="hu-HU" altLang="en-US" dirty="0" smtClean="0"/>
              <a:t>és</a:t>
            </a:r>
            <a:r>
              <a:rPr lang="en-GB" altLang="en-US" dirty="0" smtClean="0"/>
              <a:t> </a:t>
            </a:r>
            <a:r>
              <a:rPr lang="hu-HU" altLang="en-US" dirty="0" smtClean="0"/>
              <a:t>cselekvést</a:t>
            </a:r>
            <a:endParaRPr lang="en-GB" altLang="en-US" dirty="0" smtClean="0"/>
          </a:p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Alátámasztja, hogy az emberek meg tudják változtatni viselkedésüket.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01201"/>
            <a:ext cx="4041775" cy="1498635"/>
          </a:xfrm>
        </p:spPr>
      </p:pic>
    </p:spTree>
    <p:extLst>
      <p:ext uri="{BB962C8B-B14F-4D97-AF65-F5344CB8AC3E}">
        <p14:creationId xmlns:p14="http://schemas.microsoft.com/office/powerpoint/2010/main" val="33123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Viselkedésterápia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0188" cy="26907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 legjobban tanulmányozott és legjobban elterjedt tanácsadási módszer </a:t>
            </a:r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Gyakran használt kifejezések</a:t>
            </a:r>
            <a:r>
              <a:rPr lang="en-GB" altLang="en-US" dirty="0" smtClean="0"/>
              <a:t> – </a:t>
            </a:r>
            <a:r>
              <a:rPr lang="hu-HU" altLang="en-US" dirty="0" smtClean="0"/>
              <a:t>viselkedés változás</a:t>
            </a:r>
            <a:r>
              <a:rPr lang="en-GB" altLang="en-US" dirty="0" smtClean="0"/>
              <a:t>, </a:t>
            </a:r>
            <a:r>
              <a:rPr lang="hu-HU" altLang="en-US" dirty="0" smtClean="0"/>
              <a:t>viselkedésterápia</a:t>
            </a:r>
            <a:endParaRPr lang="en-GB" altLang="en-US" dirty="0" smtClean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 terapeuták tanárként vagy trénerként lépnek fel.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6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</a:t>
            </a:r>
            <a:r>
              <a:rPr lang="hu-HU" altLang="en-US" dirty="0" err="1" smtClean="0"/>
              <a:t>alitás</a:t>
            </a:r>
            <a:r>
              <a:rPr lang="hu-HU" altLang="en-US" dirty="0" smtClean="0"/>
              <a:t> terápia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66"/>
              </a:buClr>
            </a:pPr>
            <a:r>
              <a:rPr lang="en-GB" altLang="en-US" dirty="0" smtClean="0"/>
              <a:t>William </a:t>
            </a:r>
            <a:r>
              <a:rPr lang="en-GB" altLang="en-US" dirty="0" err="1" smtClean="0"/>
              <a:t>Glasser</a:t>
            </a:r>
            <a:r>
              <a:rPr lang="hu-HU" altLang="en-US" dirty="0" smtClean="0"/>
              <a:t> alkotta meg</a:t>
            </a:r>
            <a:endParaRPr lang="en-GB" altLang="en-US" dirty="0" smtClean="0"/>
          </a:p>
          <a:p>
            <a:pPr>
              <a:buClr>
                <a:srgbClr val="FF0066"/>
              </a:buClr>
            </a:pPr>
            <a:r>
              <a:rPr lang="hu-HU" altLang="en-US" dirty="0" smtClean="0"/>
              <a:t>A jelenre fokuszál és a személy erejére.</a:t>
            </a:r>
          </a:p>
          <a:p>
            <a:pPr>
              <a:buClr>
                <a:srgbClr val="FF0066"/>
              </a:buClr>
            </a:pPr>
            <a:r>
              <a:rPr lang="hu-HU" altLang="en-US" dirty="0" smtClean="0"/>
              <a:t>Feltételezi, hogy mi választjuk ki viselkedési formánkat és felelősek vagyunk érte, úgy ahogy a gondolatainkért és az érzéseinkért is. </a:t>
            </a:r>
            <a:endParaRPr lang="hu-HU" altLang="en-US" dirty="0" smtClean="0">
              <a:solidFill>
                <a:srgbClr val="FFFF00"/>
              </a:solidFill>
            </a:endParaRPr>
          </a:p>
          <a:p>
            <a:pPr>
              <a:buClr>
                <a:srgbClr val="FF0066"/>
              </a:buClr>
            </a:pPr>
            <a:r>
              <a:rPr lang="hu-HU" altLang="en-US" dirty="0" smtClean="0"/>
              <a:t>Szerződések használata a viselkedésváltozás érdekében.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insightmatters.ie/wp-content/uploads/2012/06/Reality-Therapy-at-Insight-Matt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46" y="3284984"/>
            <a:ext cx="3467808" cy="22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3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kliens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altLang="en-US" dirty="0" smtClean="0"/>
              <a:t>Stratégiák a vonakodó kliensek számára: </a:t>
            </a:r>
          </a:p>
          <a:p>
            <a:r>
              <a:rPr lang="hu-HU" altLang="en-US" dirty="0" smtClean="0"/>
              <a:t>Nem szabad elhinned, hogy a vonakodás célpontja vagy</a:t>
            </a:r>
          </a:p>
          <a:p>
            <a:r>
              <a:rPr lang="hu-HU" altLang="en-US" dirty="0" smtClean="0"/>
              <a:t>Mutass magabiztosságot és ne engedd magad megfélemlíteni </a:t>
            </a:r>
          </a:p>
          <a:p>
            <a:r>
              <a:rPr lang="hu-HU" altLang="en-US" dirty="0" smtClean="0"/>
              <a:t>Ne </a:t>
            </a:r>
            <a:r>
              <a:rPr lang="hu-HU" altLang="en-US" dirty="0" smtClean="0"/>
              <a:t>helyezd figyelmen kívül a kliens érzéseit</a:t>
            </a:r>
            <a:endParaRPr lang="en-GB" dirty="0"/>
          </a:p>
        </p:txBody>
      </p:sp>
      <p:pic>
        <p:nvPicPr>
          <p:cNvPr id="6146" name="Picture 2" descr="http://www.channelbiz.fr/wp-content/uploads/2012/04/CRM-relation-client-%C2%A9-Faysal-Farhan-Fotolia.com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2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tanácsadó profilja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Legyen identitásod</a:t>
            </a:r>
            <a:endParaRPr lang="en-GB" altLang="en-US" dirty="0" smtClean="0"/>
          </a:p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Értékeld azt az értéket, amellyel Isten  megajándékozott </a:t>
            </a:r>
          </a:p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Légy nyitott a változásra </a:t>
            </a:r>
          </a:p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Fejleszd ki a saját tanácsadási stílusodat</a:t>
            </a:r>
          </a:p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Légy nyitott, őszinte, és becsületes </a:t>
            </a:r>
          </a:p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Fejleszd a humorérzékedet</a:t>
            </a:r>
            <a:endParaRPr lang="en-GB" altLang="en-US" dirty="0" smtClean="0"/>
          </a:p>
          <a:p>
            <a:pPr>
              <a:lnSpc>
                <a:spcPct val="80000"/>
              </a:lnSpc>
              <a:buClr>
                <a:srgbClr val="FF0066"/>
              </a:buClr>
              <a:buSzPct val="120000"/>
            </a:pPr>
            <a:r>
              <a:rPr lang="hu-HU" altLang="en-US" dirty="0" smtClean="0"/>
              <a:t>Légy elfogadó az emberek kultúrájával kapcsolatban</a:t>
            </a:r>
            <a:endParaRPr lang="en-GB" dirty="0"/>
          </a:p>
        </p:txBody>
      </p:sp>
      <p:pic>
        <p:nvPicPr>
          <p:cNvPr id="7" name="Picture 5" descr="MPj028953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000"/>
            <a:ext cx="3017838" cy="4572000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5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rgbClr val="FFCCFF"/>
                </a:solidFill>
              </a:rPr>
              <a:t/>
            </a:r>
            <a:br>
              <a:rPr lang="en-GB" altLang="en-US" dirty="0" smtClean="0">
                <a:solidFill>
                  <a:srgbClr val="FFCCFF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Légy optimista</a:t>
            </a:r>
            <a:endParaRPr lang="en-GB" altLang="en-US" dirty="0" smtClean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Élvezd az életet </a:t>
            </a:r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Érző lélekkel közelíts meg másokat</a:t>
            </a:r>
            <a:endParaRPr lang="en-GB" altLang="en-US" dirty="0" smtClean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Megbízhatóságodnak legyen jó hírneve </a:t>
            </a:r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Fordulj érzékenyen az emberi kapcsolatokhoz </a:t>
            </a:r>
            <a:endParaRPr lang="hu-HU" altLang="en-US" dirty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Legyen objektív hozzáállásod </a:t>
            </a:r>
            <a:endParaRPr lang="en-GB" altLang="en-US" dirty="0" smtClean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Ne próbálj megreformálni senkit sem szenvedélyes módon </a:t>
            </a:r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11" descr="MPj04091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95663" cy="5105400"/>
          </a:xfrm>
          <a:prstGeom prst="rect">
            <a:avLst/>
          </a:prstGeom>
          <a:noFill/>
          <a:effectLst>
            <a:outerShdw dist="89803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5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rgbClr val="FFCCFF"/>
                </a:solidFill>
              </a:rPr>
              <a:t/>
            </a:r>
            <a:br>
              <a:rPr lang="en-GB" altLang="en-US" dirty="0" smtClean="0">
                <a:solidFill>
                  <a:srgbClr val="FFCCFF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Légy természetes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Éreztesd, hogy megbízol az emberekben és bízol a fejlődési képességükben </a:t>
            </a:r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Légy jó hallgató</a:t>
            </a:r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Vedd észre a határokat</a:t>
            </a:r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Engedd, hogy Isten vezessen</a:t>
            </a:r>
            <a:endParaRPr lang="en-GB" dirty="0"/>
          </a:p>
        </p:txBody>
      </p:sp>
      <p:pic>
        <p:nvPicPr>
          <p:cNvPr id="7" name="Picture 6" descr="MPj03992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4" b="10315"/>
          <a:stretch>
            <a:fillRect/>
          </a:stretch>
        </p:blipFill>
        <p:spPr bwMode="auto">
          <a:xfrm>
            <a:off x="251520" y="914400"/>
            <a:ext cx="43132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5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tanácsadás típusai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endParaRPr lang="en-GB" altLang="en-US" dirty="0" smtClean="0"/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r>
              <a:rPr lang="hu-HU" altLang="en-US" dirty="0" smtClean="0"/>
              <a:t> Támogató </a:t>
            </a:r>
            <a:r>
              <a:rPr lang="hu-HU" altLang="en-US" dirty="0" smtClean="0"/>
              <a:t>tanácsadás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r>
              <a:rPr lang="hu-HU" altLang="en-US" dirty="0" smtClean="0"/>
              <a:t> Konfrontációs </a:t>
            </a:r>
            <a:r>
              <a:rPr lang="hu-HU" altLang="en-US" dirty="0" smtClean="0"/>
              <a:t>tanácsadás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r>
              <a:rPr lang="hu-HU" altLang="en-US" dirty="0" smtClean="0"/>
              <a:t> Nevelési </a:t>
            </a:r>
            <a:r>
              <a:rPr lang="hu-HU" altLang="en-US" dirty="0" smtClean="0"/>
              <a:t>tanácsadás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r>
              <a:rPr lang="hu-HU" altLang="en-US" dirty="0" smtClean="0"/>
              <a:t> </a:t>
            </a:r>
            <a:r>
              <a:rPr lang="en-GB" altLang="en-US" dirty="0" smtClean="0"/>
              <a:t>Prevent</a:t>
            </a:r>
            <a:r>
              <a:rPr lang="hu-HU" altLang="en-US" dirty="0" smtClean="0"/>
              <a:t>ív </a:t>
            </a:r>
            <a:r>
              <a:rPr lang="en-GB" altLang="en-US" dirty="0" smtClean="0"/>
              <a:t> </a:t>
            </a:r>
            <a:r>
              <a:rPr lang="hu-HU" altLang="en-US" dirty="0" smtClean="0"/>
              <a:t>tanácsadás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r>
              <a:rPr lang="hu-HU" altLang="en-US" dirty="0"/>
              <a:t> </a:t>
            </a:r>
            <a:r>
              <a:rPr lang="hu-HU" altLang="en-US" dirty="0" smtClean="0"/>
              <a:t>Lelki tanácsadás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0000"/>
            </a:pPr>
            <a:r>
              <a:rPr lang="hu-HU" altLang="en-US" dirty="0" smtClean="0"/>
              <a:t> </a:t>
            </a:r>
            <a:r>
              <a:rPr lang="en-GB" altLang="en-US" dirty="0" smtClean="0"/>
              <a:t>Inform</a:t>
            </a:r>
            <a:r>
              <a:rPr lang="hu-HU" altLang="en-US" dirty="0" err="1" smtClean="0"/>
              <a:t>ális</a:t>
            </a:r>
            <a:r>
              <a:rPr lang="hu-HU" altLang="en-US" dirty="0" smtClean="0"/>
              <a:t> tanácsadás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488654"/>
            <a:ext cx="3316609" cy="3316609"/>
          </a:xfrm>
        </p:spPr>
      </p:pic>
    </p:spTree>
    <p:extLst>
      <p:ext uri="{BB962C8B-B14F-4D97-AF65-F5344CB8AC3E}">
        <p14:creationId xmlns:p14="http://schemas.microsoft.com/office/powerpoint/2010/main" val="331905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Tanácsadási akcióterv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6413"/>
            <a:ext cx="4040188" cy="27482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39775" indent="-739775">
              <a:lnSpc>
                <a:spcPct val="80000"/>
              </a:lnSpc>
              <a:buFontTx/>
              <a:buAutoNum type="arabicPeriod"/>
            </a:pPr>
            <a:endParaRPr lang="en-GB" altLang="en-US" dirty="0" smtClean="0"/>
          </a:p>
          <a:p>
            <a:pPr marL="739775" indent="-739775">
              <a:lnSpc>
                <a:spcPct val="80000"/>
              </a:lnSpc>
              <a:buFontTx/>
              <a:buAutoNum type="arabicPeriod"/>
            </a:pPr>
            <a:endParaRPr lang="en-GB" altLang="en-US" dirty="0"/>
          </a:p>
          <a:p>
            <a:pPr marL="739775" indent="-739775">
              <a:lnSpc>
                <a:spcPct val="80000"/>
              </a:lnSpc>
              <a:buFontTx/>
              <a:buAutoNum type="arabicPeriod"/>
            </a:pPr>
            <a:r>
              <a:rPr lang="hu-HU" altLang="en-US" dirty="0" smtClean="0"/>
              <a:t>Határozd meg a problémát</a:t>
            </a:r>
            <a:endParaRPr lang="en-GB" altLang="en-US" dirty="0" smtClean="0"/>
          </a:p>
          <a:p>
            <a:pPr marL="739775" indent="-739775">
              <a:lnSpc>
                <a:spcPct val="80000"/>
              </a:lnSpc>
              <a:buFontTx/>
              <a:buAutoNum type="arabicPeriod"/>
            </a:pPr>
            <a:r>
              <a:rPr lang="hu-HU" altLang="en-US" dirty="0" smtClean="0"/>
              <a:t>Tűzd ki a célokat</a:t>
            </a:r>
            <a:endParaRPr lang="en-GB" altLang="en-US" dirty="0" smtClean="0"/>
          </a:p>
          <a:p>
            <a:pPr marL="739775" indent="-739775">
              <a:lnSpc>
                <a:spcPct val="80000"/>
              </a:lnSpc>
              <a:buFontTx/>
              <a:buAutoNum type="arabicPeriod"/>
            </a:pPr>
            <a:r>
              <a:rPr lang="hu-HU" altLang="en-US" dirty="0" smtClean="0"/>
              <a:t>Viselkedés változás</a:t>
            </a:r>
            <a:endParaRPr lang="en-GB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8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Et</a:t>
            </a:r>
            <a:r>
              <a:rPr lang="hu-HU" altLang="en-US" dirty="0" err="1" smtClean="0"/>
              <a:t>ikai</a:t>
            </a:r>
            <a:r>
              <a:rPr lang="hu-HU" altLang="en-US" dirty="0" smtClean="0"/>
              <a:t> kérdések a tanácsadásban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DE0000"/>
              </a:buClr>
              <a:buSzPct val="120000"/>
              <a:buNone/>
            </a:pPr>
            <a:r>
              <a:rPr lang="hu-HU" altLang="en-US" sz="2800" dirty="0" smtClean="0"/>
              <a:t>Elengedhetetlenül fontos, hogy a tanácsadó szigorú figyelmet fordítson az etikai kérdések betartására </a:t>
            </a:r>
          </a:p>
          <a:p>
            <a:pPr marL="0" indent="0">
              <a:buClr>
                <a:srgbClr val="DE0000"/>
              </a:buClr>
              <a:buSzPct val="120000"/>
              <a:buNone/>
            </a:pPr>
            <a:endParaRPr lang="en-GB" altLang="en-US" dirty="0"/>
          </a:p>
          <a:p>
            <a:pPr marL="0" indent="0">
              <a:buClr>
                <a:srgbClr val="DE0000"/>
              </a:buClr>
              <a:buSzPct val="120000"/>
              <a:buNone/>
            </a:pPr>
            <a:r>
              <a:rPr lang="hu-HU" altLang="en-US" sz="2800" dirty="0" smtClean="0"/>
              <a:t> Az etika a tanácsadásban jelenlévő jó és helytelen gyakorlatokra vonatkozik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www.un.org/en/ethics/images/ethic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610372" cy="24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1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körülmények megteremtése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DE0000"/>
              </a:buClr>
              <a:buSzPct val="140000"/>
            </a:pPr>
            <a:r>
              <a:rPr lang="en-GB" altLang="en-US" dirty="0">
                <a:solidFill>
                  <a:srgbClr val="FFCCFF"/>
                </a:solidFill>
              </a:rPr>
              <a:t> </a:t>
            </a:r>
            <a:r>
              <a:rPr lang="hu-HU" altLang="en-US" sz="4000" dirty="0" smtClean="0">
                <a:latin typeface="Garamond" panose="02020404030301010803" pitchFamily="18" charset="0"/>
              </a:rPr>
              <a:t>Nagyon fontos, hogy meghitt/ bizalomteljes hangulat legyen</a:t>
            </a:r>
            <a:endParaRPr lang="en-GB" altLang="en-US" sz="4000" dirty="0">
              <a:latin typeface="Garamond" panose="02020404030301010803" pitchFamily="18" charset="0"/>
            </a:endParaRPr>
          </a:p>
          <a:p>
            <a:pPr marL="0" indent="0">
              <a:buClr>
                <a:srgbClr val="DE0000"/>
              </a:buClr>
              <a:buSzPct val="140000"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  <a:r>
              <a:rPr lang="hu-HU" altLang="en-US" sz="4000" dirty="0" smtClean="0">
                <a:latin typeface="Garamond" panose="02020404030301010803" pitchFamily="18" charset="0"/>
              </a:rPr>
              <a:t>Szükséges az érzelmi és fizikai biztonságnak az érzése </a:t>
            </a:r>
          </a:p>
          <a:p>
            <a:pPr marL="0" indent="0">
              <a:buClr>
                <a:srgbClr val="DE0000"/>
              </a:buClr>
              <a:buSzPct val="140000"/>
            </a:pPr>
            <a:r>
              <a:rPr lang="hu-HU" altLang="en-US" sz="4000" dirty="0">
                <a:latin typeface="Garamond" panose="02020404030301010803" pitchFamily="18" charset="0"/>
              </a:rPr>
              <a:t>Az egyszerűség elfogadható, de a kényelem </a:t>
            </a:r>
            <a:r>
              <a:rPr lang="hu-HU" altLang="en-US" sz="4000" dirty="0" smtClean="0">
                <a:latin typeface="Garamond" panose="02020404030301010803" pitchFamily="18" charset="0"/>
              </a:rPr>
              <a:t>szükséges</a:t>
            </a:r>
          </a:p>
          <a:p>
            <a:pPr marL="0" indent="0">
              <a:buClr>
                <a:srgbClr val="DE0000"/>
              </a:buClr>
              <a:buSzPct val="140000"/>
            </a:pPr>
            <a:r>
              <a:rPr lang="hu-HU" altLang="en-US" sz="4000" dirty="0" smtClean="0">
                <a:latin typeface="Garamond" panose="02020404030301010803" pitchFamily="18" charset="0"/>
              </a:rPr>
              <a:t>Úgy helyezzük el a székeket, hogy a személy maga választhasson hova akar ülni.</a:t>
            </a:r>
          </a:p>
          <a:p>
            <a:pPr marL="0" indent="0">
              <a:buClr>
                <a:srgbClr val="DE0000"/>
              </a:buClr>
              <a:buSzPct val="140000"/>
            </a:pPr>
            <a:r>
              <a:rPr lang="hu-HU" altLang="en-US" sz="4000" dirty="0" smtClean="0">
                <a:latin typeface="Garamond" panose="02020404030301010803" pitchFamily="18" charset="0"/>
              </a:rPr>
              <a:t> Megjelenésed legyen nyugodt, kellemes és készséges.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92896"/>
            <a:ext cx="4038600" cy="269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75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</a:t>
            </a:r>
            <a:r>
              <a:rPr lang="hu-HU" altLang="en-US" dirty="0" err="1" smtClean="0"/>
              <a:t>ikai</a:t>
            </a:r>
            <a:r>
              <a:rPr lang="hu-HU" altLang="en-US" dirty="0" smtClean="0"/>
              <a:t> kérdések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A kliens jogai</a:t>
            </a:r>
            <a:endParaRPr lang="en-US" altLang="en-US" dirty="0" smtClean="0"/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Jog a</a:t>
            </a:r>
            <a:r>
              <a:rPr lang="en-US" altLang="en-US" dirty="0" smtClean="0"/>
              <a:t> </a:t>
            </a:r>
            <a:r>
              <a:rPr lang="hu-HU" altLang="en-US" dirty="0" smtClean="0"/>
              <a:t>tájékoztatásra és az ezen alapuló döntéshozatalra</a:t>
            </a:r>
            <a:endParaRPr lang="en-US" altLang="en-US" dirty="0" smtClean="0"/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A kiskorúak jogai</a:t>
            </a:r>
            <a:endParaRPr lang="en-US" altLang="en-US" dirty="0" smtClean="0"/>
          </a:p>
          <a:p>
            <a:pPr>
              <a:buClr>
                <a:srgbClr val="DE0000"/>
              </a:buClr>
              <a:buSzPct val="120000"/>
            </a:pPr>
            <a:r>
              <a:rPr lang="hu-HU" altLang="en-US" dirty="0" smtClean="0"/>
              <a:t>A figyelmeztetés és védelem kötelessége</a:t>
            </a:r>
            <a:endParaRPr lang="en-US" alt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http://d1gi1wty9l0fe5.cloudfront.net/wp-content/uploads/2013/01/ethics_hea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7" y="2348880"/>
            <a:ext cx="35007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MPj04003590000[1]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83968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hu-HU" altLang="en-US" sz="4000" dirty="0" smtClean="0">
                <a:solidFill>
                  <a:schemeClr val="bg2"/>
                </a:solidFill>
              </a:rPr>
              <a:t>A klienssel ápolt szociális és személyes kapcsolatok</a:t>
            </a:r>
            <a:endParaRPr lang="en-US" altLang="en-US" sz="4000" dirty="0">
              <a:solidFill>
                <a:schemeClr val="bg2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2133600"/>
            <a:ext cx="4176464" cy="4343400"/>
          </a:xfrm>
        </p:spPr>
        <p:txBody>
          <a:bodyPr>
            <a:normAutofit lnSpcReduction="10000"/>
          </a:bodyPr>
          <a:lstStyle/>
          <a:p>
            <a:pPr>
              <a:buClr>
                <a:srgbClr val="DE0000"/>
              </a:buClr>
              <a:buSzPct val="125000"/>
            </a:pPr>
            <a:r>
              <a:rPr lang="hu-HU" altLang="en-US" dirty="0" smtClean="0"/>
              <a:t>Hogyan tud egy tanácsadó kiegyensúlyozott baráti kapcsolatot fenntartani egy klienssel? </a:t>
            </a:r>
          </a:p>
          <a:p>
            <a:pPr>
              <a:buClr>
                <a:srgbClr val="DE0000"/>
              </a:buClr>
              <a:buSzPct val="125000"/>
            </a:pPr>
            <a:r>
              <a:rPr lang="hu-HU" altLang="en-US" dirty="0" smtClean="0"/>
              <a:t>„Kettős kapcsolat</a:t>
            </a:r>
            <a:r>
              <a:rPr lang="en-GB" altLang="en-US" dirty="0" smtClean="0"/>
              <a:t>”</a:t>
            </a:r>
            <a:endParaRPr lang="hu-HU" altLang="en-US" dirty="0" smtClean="0"/>
          </a:p>
          <a:p>
            <a:pPr>
              <a:buClr>
                <a:srgbClr val="DE0000"/>
              </a:buClr>
              <a:buSzPct val="125000"/>
            </a:pPr>
            <a:r>
              <a:rPr lang="hu-HU" altLang="en-US" dirty="0" smtClean="0"/>
              <a:t>Óvakodj a kizsákmányolástól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6371646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kliens </a:t>
            </a:r>
            <a:r>
              <a:rPr lang="hu-HU" dirty="0" smtClean="0"/>
              <a:t>megérintése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hu-HU" altLang="en-US" dirty="0" smtClean="0"/>
              <a:t>Néhány javaslat az érintéssel kapcsolatban:</a:t>
            </a:r>
            <a:endParaRPr lang="en-GB" altLang="en-US" sz="1200" dirty="0" smtClean="0"/>
          </a:p>
          <a:p>
            <a:pPr marL="0" indent="0">
              <a:lnSpc>
                <a:spcPct val="90000"/>
              </a:lnSpc>
              <a:buClr>
                <a:srgbClr val="DE0000"/>
              </a:buClr>
            </a:pPr>
            <a:r>
              <a:rPr lang="en-GB" altLang="en-US" dirty="0" smtClean="0"/>
              <a:t> </a:t>
            </a:r>
            <a:r>
              <a:rPr lang="hu-HU" altLang="en-US" dirty="0" smtClean="0"/>
              <a:t>Abban az esetben, amikor szociálisan és érzelmileg fejletlen klienseket tanácsolunk. 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 Amikor krízis helyzetet átélt kliensről van szó pl. gyász vagy trauma </a:t>
            </a:r>
            <a:endParaRPr lang="hu-HU" altLang="en-US" dirty="0"/>
          </a:p>
          <a:p>
            <a:pPr marL="0" indent="0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 Amikor általános érzelmi támogatást akarunk nyújtani.</a:t>
            </a:r>
            <a:endParaRPr lang="en-GB" altLang="en-US" dirty="0" smtClean="0"/>
          </a:p>
          <a:p>
            <a:pPr marL="0" indent="0">
              <a:lnSpc>
                <a:spcPct val="90000"/>
              </a:lnSpc>
              <a:buClr>
                <a:srgbClr val="DE0000"/>
              </a:buClr>
            </a:pPr>
            <a:r>
              <a:rPr lang="en-GB" altLang="en-US" dirty="0" smtClean="0"/>
              <a:t> </a:t>
            </a:r>
            <a:r>
              <a:rPr lang="hu-HU" altLang="en-US" dirty="0" smtClean="0"/>
              <a:t>Amikor köszöntjük a találkozáskor vagy távozáskor.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 descr="MPj03168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1828800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Pj026278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06" y="3340943"/>
            <a:ext cx="898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MPj0289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60143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Pj040022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8" y="4574431"/>
            <a:ext cx="914400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Pj0399456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61" y="4568080"/>
            <a:ext cx="11430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MPPH02022J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61" y="3364755"/>
            <a:ext cx="1752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0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en-US" dirty="0" smtClean="0"/>
              <a:t>Mi a helyzet az öngyilkosságot fontoló kliensekkel</a:t>
            </a:r>
            <a:r>
              <a:rPr lang="en-US" altLang="en-US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76196"/>
            <a:ext cx="4040188" cy="214864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rgbClr val="DE0000"/>
              </a:buClr>
              <a:buSzPct val="120000"/>
            </a:pPr>
            <a:r>
              <a:rPr lang="hu-HU" altLang="en-US" dirty="0" smtClean="0"/>
              <a:t>Megszabadulnak a féltve őrzött tárgyaiktól </a:t>
            </a:r>
            <a:endParaRPr lang="en-GB" altLang="en-US" dirty="0" smtClean="0"/>
          </a:p>
          <a:p>
            <a:pPr marL="0" indent="0">
              <a:buClr>
                <a:srgbClr val="DE0000"/>
              </a:buClr>
              <a:buSzPct val="120000"/>
            </a:pPr>
            <a:r>
              <a:rPr lang="en-GB" altLang="en-US" dirty="0" smtClean="0"/>
              <a:t> </a:t>
            </a:r>
            <a:r>
              <a:rPr lang="hu-HU" altLang="en-US" dirty="0" smtClean="0"/>
              <a:t> Öngyilkossági tervek készítése és azok említése </a:t>
            </a:r>
          </a:p>
          <a:p>
            <a:pPr marL="0" indent="0">
              <a:buClr>
                <a:srgbClr val="DE0000"/>
              </a:buClr>
              <a:buSzPct val="120000"/>
            </a:pPr>
            <a:r>
              <a:rPr lang="hu-HU" altLang="en-US" dirty="0"/>
              <a:t> </a:t>
            </a:r>
            <a:r>
              <a:rPr lang="hu-HU" altLang="en-US" dirty="0" smtClean="0"/>
              <a:t>Előző öngyilkossági kísérletek vagy erre utaló jelek </a:t>
            </a:r>
          </a:p>
          <a:p>
            <a:pPr marL="0" indent="0">
              <a:buClr>
                <a:srgbClr val="DE0000"/>
              </a:buClr>
              <a:buSzPct val="120000"/>
            </a:pPr>
            <a:r>
              <a:rPr lang="hu-HU" altLang="en-US" dirty="0"/>
              <a:t> </a:t>
            </a:r>
            <a:r>
              <a:rPr lang="hu-HU" altLang="en-US" dirty="0" smtClean="0"/>
              <a:t>A reménytelenség kifejezése : „Rajtam senki sem tud segíteni!”</a:t>
            </a:r>
          </a:p>
          <a:p>
            <a:pPr marL="0" indent="0">
              <a:buClr>
                <a:srgbClr val="DE0000"/>
              </a:buClr>
              <a:buSzPct val="120000"/>
            </a:pPr>
            <a:r>
              <a:rPr lang="en-GB" altLang="en-US" dirty="0" smtClean="0"/>
              <a:t> </a:t>
            </a:r>
            <a:r>
              <a:rPr lang="hu-HU" altLang="en-US" dirty="0" smtClean="0"/>
              <a:t>Megjegyzések, amelyek arról árulkodnak, hogy a család és a barátok számára nem fognak hiányozni. </a:t>
            </a:r>
          </a:p>
          <a:p>
            <a:pPr marL="0" indent="0">
              <a:buClr>
                <a:srgbClr val="DE0000"/>
              </a:buClr>
              <a:buSzPct val="120000"/>
            </a:pPr>
            <a:r>
              <a:rPr lang="hu-HU" altLang="en-US" dirty="0" smtClean="0"/>
              <a:t>Hirtelen pozitív viselkedés változás egy depressziós időszak után.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79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en-US" dirty="0" smtClean="0"/>
              <a:t>Mit tegyünk, amikor a kliens öngyilkossággal fenyeget?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258816" cy="44224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 smtClean="0"/>
              <a:t> Vegyünk el a klienstől minden fegyverre szolgáló tárgyat, amellyel kárt tehet magában.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/>
              <a:t> </a:t>
            </a:r>
            <a:r>
              <a:rPr lang="hu-HU" altLang="en-US" dirty="0" smtClean="0"/>
              <a:t>Rendszeresebb tanácsadási alkalmakat javasoljunk.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 smtClean="0"/>
              <a:t> Találjunk egy módot arra, hogy a kliens gyakran fel tudjon hívni a tanácsadási alkalmak között, hogy az érzelmi világát felügyelet alatt tudjuk tartani. 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/>
              <a:t> </a:t>
            </a:r>
            <a:r>
              <a:rPr lang="hu-HU" altLang="en-US" dirty="0" smtClean="0"/>
              <a:t>Serkentsük a klienst arra, hogy kérjen orvosi segítséget vagy kórházi ellátást. </a:t>
            </a:r>
          </a:p>
          <a:p>
            <a:pPr marL="0" indent="0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/>
              <a:t> </a:t>
            </a:r>
            <a:r>
              <a:rPr lang="hu-HU" altLang="en-US" dirty="0" smtClean="0"/>
              <a:t>Ne becsüljük le az ima erejét!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87415"/>
            <a:ext cx="4041775" cy="1326207"/>
          </a:xfrm>
        </p:spPr>
      </p:pic>
    </p:spTree>
    <p:extLst>
      <p:ext uri="{BB962C8B-B14F-4D97-AF65-F5344CB8AC3E}">
        <p14:creationId xmlns:p14="http://schemas.microsoft.com/office/powerpoint/2010/main" val="392982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Titok tartás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365125" indent="-365125">
              <a:lnSpc>
                <a:spcPct val="90000"/>
              </a:lnSpc>
              <a:buClr>
                <a:srgbClr val="DE0000"/>
              </a:buClr>
              <a:buSzPct val="125000"/>
              <a:buFontTx/>
              <a:buNone/>
            </a:pPr>
            <a:r>
              <a:rPr lang="hu-HU" altLang="en-US" dirty="0" smtClean="0"/>
              <a:t>Körülmények a titoktartás megszegésére </a:t>
            </a:r>
            <a:r>
              <a:rPr lang="en-GB" altLang="en-US" dirty="0" smtClean="0"/>
              <a:t>: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  <a:buSzPct val="125000"/>
              <a:buFontTx/>
              <a:buNone/>
            </a:pPr>
            <a:endParaRPr lang="en-GB" altLang="en-US" sz="800" dirty="0" smtClean="0"/>
          </a:p>
          <a:p>
            <a:pPr marL="365125" indent="-365125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 smtClean="0"/>
              <a:t>Amikor a kliens veszélybe sodorja magát 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 smtClean="0"/>
              <a:t>Amikor tanácsadó azt észleli, hogy a 16 év alatti kliens erőszak vagy más bűncselekmény áldozatává vált. 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 smtClean="0"/>
              <a:t>Amikor a tanácsadó látja, hogy a kliensnek korházi ellátásra van szüksége 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  <a:buSzPct val="125000"/>
            </a:pPr>
            <a:r>
              <a:rPr lang="hu-HU" altLang="en-US" dirty="0" smtClean="0"/>
              <a:t>Amikor az ügy bírósági tárgyalás elé kerül</a:t>
            </a:r>
            <a:endParaRPr lang="en-GB" dirty="0"/>
          </a:p>
        </p:txBody>
      </p:sp>
      <p:sp>
        <p:nvSpPr>
          <p:cNvPr id="7" name="AutoShape 2" descr="data:image/jpeg;base64,/9j/4AAQSkZJRgABAQAAAQABAAD/2wCEAAkGBhASEBUQEhAUEhQRFBESFRQVEBQUFRcYFxUVFBQVFRcXHCceFxkjGhYUHy8hIycpLCwuFSAxNTAqNSYrLCkBCQoKDgwOGg8PGjAlHyQsLC8qNC0wLCwsLTQsLCwuKSw0Ky0sLCwpLCw0LCwuLCwsLCwpLCwvNCwpLCwsLCwsLP/AABEIAL8A8AMBIgACEQEDEQH/xAAcAAEAAgMBAQEAAAAAAAAAAAAABQYBAgQDBwj/xAA9EAACAQIEAwYDBgMHBQAAAAAAAQIDEQQFEiEGMUEiUWFxgZETMqFCUrHB0eEjcvBDYpKissLxBxUzY4L/xAAbAQEAAgMBAQAAAAAAAAAAAAAAAwQCBQYBB//EADARAAICAQMCBAUDBAMAAAAAAAABAgMRBCExBRJBUWGREyJxgaGx0eEUMsHwBhUz/9oADAMBAAIRAxEAPwD7iAAAAAAAAAAAAAAAAAAAAAAAAAAAAAAAAAAAAAAAAAAAAAAAAAAAAAAAAAAAAAAAAAAAAAAAAAAADkxOZ0ofNNX7lu/oROK4qS+SPrJ/kijf1HTUbTms+S3f4JI1ylwiwgiMjzeVZSUkrxs00tmnsS5Pp74X1qyHDMZRcXhgAE5iAAAAAAAAAAAAAAAAAAAYueNbHU4/NJL1uzCdkILM3hep6k3we4uQ+I4igvli357Ija2eVZcnp8jUX9c0tWyfc/T9+CaNE2WoFfwHEDW1XdfeS39V1J2nVUleLun1Rd0mup1cc1v6rxRHOuUOTg4hzOWHw1SvCm6rpx1aVflfd7b2Su9u4otLjzEVqtGWuFGEqtOPYlqhKO7nKTkrttKyh03e/Tg484kx9TGVMNRcqNClaLnZKM24py3ez52t0KpRU8NCUlJVI7aouGqLT++ns7Pqtyd6qmElFvdmPZJ7o+9POcOrJ1odrl21Z+T5G2JzKlD5pryW7Pz5istrVLShRnKpOXZScmld7aZPkvB8rF04QxdWvTdJ/wDkpNxldNy2duX9c0Ra2y6FedMlJ5Pa+1v59i9YridfYj6v9CHxGc1am2pvwjy+n5nVh+Hm95v3f5I7fgUKS3d/P9Ead6LV3Lu1d3bHyW38fqWFZCO0EQlHAVZ9LfV/oSFDh6K3m/ff9kb4jPktoR9/0RF4jMJz5yKv9R03Rf8AnHvl7/l7eyMu22fLwTTxVCly3a7t/wBkSeWZnCsnpunGyaf4lJbJ/hH5qnlD8ZGei6xdqdVGtpKLzt9m+TyymMYN+JZgAdUVAAAAAAAAAAAAAauRirUUYuT5JNv03KfXzGdTtN897Lku5L0NX1HqMdFFNrLfBLVU7GWevm1KPOSfgtyOxHEf3I+rIIXOUv67qrNo4ivT92XI6eC5OuvmtWfOTt3LY5XJs1uLmnstnY8zbb9SdRS4MmLmk6qXNiMZy5R9XsZ00WXPFcW/oeOSjyb3CxritKk9+if5I6aGSzlzu/Lsr35sk8NksI8/Zfm2b/TdBvl81ku39StPUR8Nyp5lllSva0bfzc/RHlieDX8KWtNKUWneyXhZF3q4ilR6JN8l1ffuQedZ05U2ktjafD0HTsRm8y937cL7kWbLeCo8LcQ/Cg6FRXqUpOOi6i5PlzfJcm34vuOXhrihSzWdanRdKNfUpU9V1qjG0mmluns/Q48zymU4zxa+eMX02f7njw5ilHFwdlatF2fVXb7K8tjYf18LdPOyn+5J7euM/wAkXw2pJS4PpeJzmpLk7eW37nBKo3zZgwfP7tTbe82SbNlGKjwgYAZAZBssPCHOp5Q/3FdOnLOKqGFnJVb2mk9SV1HT3+er6M2/Rk3rYff9GQ3v5GX4EbkfEGHxdP4lCetJ2ezTT8UySPoJrQAAAAAAAAAAADWcU00+T2ZR6lHRKVN/2cnH0Xyv2sXoqvFFJQqKr0qRs/5o8veL/wApz/X9P8XT965i/wAPksaeWJYI25iU0ubPPLv499MuTtpS7RN4bILbtJeL3ZoNJ0S++Km8JP8A3gszvjHYh4uUvli34vZfU6aGV1J8234RVl7ssNLAQj01Px/Q6DotP0LTVbz+Z+vHsVpaib42InDZFGO7svLd+7O+lhIR5R9XuezMG6hCMFiKwvQgbb5MtnnWqqKu9rGlbFRjzaIPN8f8RaVtHr3vwS6EGp1dWmg5WP7eLMoQcnhHDiMU6k3N9do+Eenvz9jlxMbxa8D1MM+bXXyutdsuW8mzjFRWEVTEY5whKHSzuV3C1qvYjRSk5TSj2Y6lfe12rxW29rFrzDDx+JJS5OLX0I/hjMqVClU+JZSpS2aitVm7WXhf8Tpun6n4NFk4R7ntt9crP++ZUth3SSbJrh3N5VoSUladN2f4fimiXKlkuIX/AHGooKShWh8RXi1s0pJ+V7lrZp+qUKq/ZY7kpY8s8r3yWKZd0TJ5Vq8Yq7djnxeZxh1uyDxeLTj8Sb+ZySXds7ee9tiHS6Od81FeJ7OxRWTtx2fxuoRaTk7K7Sv+3iQNbRWrxoVJRilL+JVcraYttyn42Wy9PM4cTh9dJVI6dpyS1fPNpaW3/dXt5n0rgHhXDSozdXDxk5SjPtpOW+q1+7a2x2eh0tGkksf3NuPsm2ULJyn9CC4S4aqVq9SGFr1qeEpq0a+mMZyltt2LaurTb26n1zDUnGEYuTk4xS1Pm7K134szRoRhFRjFRitkkkkvJI9Dct5IUgADw9AAAAAAAAABE8UYH4uFml80Vrj5x3/C6JYxJEdkFZBwfisHqeHk+R8OYt0sSt+bT9v2PqJ8w4gwPwMRJL7E7r+V7r6P6H0DA5jF0ITb5xX02Nb0ux/DlXLmLJbVvleJ3GJSS5kXiM6S+Ver29upF4jMZS6t/Re37jU9Y01G2e5+S/fgQplIm6+aQjst34f1sRmJzmT5O3l+vIjJ1G+ft09jU5rU9e1Fu1fyr059y1HTxXO56zxMnv8A8+55NmAaOU5TeZPL9SdLHABg1qVEk33GKR6Qmf090+8r1TJJV5pUlqqTdlC19X5W777Enj8Q6knLotiT4SzCFH49ZxvKNNpPuinul4ylpXodV0mE1NJPHn9Cpc1ghsrhPDY2eHnOlKcVbW5Wgtk3G/JWat7kjmOOqWd7QstStJNSS5uMlsymV68q1WpUk7up8SV/s9novBHbkknNzpJzqUm26abSV4q8pO+72urLn1N7qun06l92Pmxz9CtC2UNvA7cXGU3KMKjaWpJx5zaW+lvkvqc+T4GeJ00Kk5KMHLVF2u9MYuSS6K8rX6u5LUcoxMZPSoNv5aurZRa+yvs+xM5VlMaEdt5P5pfku5Gv1Gvq0tUlVJPKxHHh5t/zu34Eka5TayvqaYbIaMJa+1JrlqldK3J26su/B/Kp5w/BlYLPwd8tTzj+DNT0zUW362ErZNvfn6Mntgo1vBYwAdwUAAAAAAAAAAAAAAACif8AUrAtKnXXX+HL6uD/ANS9jhyqUo0YK/S/lfkl6F14ly74+FqU7b6XKP8ANHdfhb1KHktfVRXfHsv05fQ47rsJVSzHiXJd07TW/gdzZgyYOWLYMBs5K2YJPTFapPkluzOEJTeIoN4Os0nUSV2yHxWd6bq6cvux7b8ttvqQrz7XJqoqkbNrSorX7N2ivFm3q6Lqp8rH3WfYgeogix1s3XKCcm3ZW6vokcGYZv2XBtX62ep+VokZjMc40/iKHZTjtrcmk9tT02ODK6kpTqOUNOyUbXlrvazjbay3NzR0muqp2SXe1wlnH45IJXtvC2PajmXa+HLsRVm3PSvS0W5X8LG8FqjUjGbkpJtxgmnpjLVu3YzSyqEp3s0+doz5vprttGK7r3Z60dFLEwSto2hKysmpLRJ/W5tKPg1WRj24nJbry+2/JDLuknvscfCmGpPFWaatTnFRe6kpbvv25+ZK5zQhh8Rh6sIqEflaSsuy7/6XJEVl0ZUK7co3dNzpx36Jte25I4mlVxVnN2jF3XRLpsupQvnZHXRtz8qWH+fAnhDNeCxYatG3w9S1Qbja++z2dvKx0ENRoqD1c5bXk+bskvwRMXOa11UY2OUOG2WoppLILRwd8lT+aP4FXhBtpJNt8kluXHhvL50oS1qzm07dVtbcu9Erk9UpJbLOfYi1DXZgmQAd0a8AAAAAAAAAAAAAHLmmYwoUZ16jtGnFyfp0Xi3ZeoBycSZ3DC4edaTjqUXoTfzStsv66I+X8MZmqjk7rtuT22WpPe3oyE4i4nnj61NulKpCLk5QU9MWt9MVLpFWXnvv3c+Q01h23OtCLlK6pxvWmua/s9uVuq5Gt6popamjtgt0SU2KMssv88Uk7K8n3JXZF4/iOnSV5Tgny06tUv8ALdIr+IzO9k5zlSu3OCtTk/70t235G+YYCOmUKdlts+XjzNF/1en0rjG/Lb+y/fYsfGlPPaSTz6MvmqaX9yMXOb9FsvVojcZmcYtJQneSla81qe290lZeXU48pyvEObU4aJNpwp6t7J7ykluk1378ixPhj4iSrT2V2oQSjFN9e9vxNpOOi6dJZx5+Ll9lwvqyFOy1EDw9V+InKLslKy1JJ362S3sb1Mi1V9XxW1q1qlGKc5T23bvaMfMsVDhinHnUqSXc2lfza5klh8LCmrQiorwXPzfUoWdW01Nsrqcyk/TEV/kkVM5RUZbEbheG6SUfiLW42svsp+C6+ZzZngsPTVoQs30Tdva9iwFcz1fxDT167U225lY/s8L2RYdcEuDg+M7aU7I540HVnoUlFq73XTr+R6HnSnorxl0bV/wZsNPJqfcuTHCezJyGBhqc2tcpO7b5XtbaP/J0M1NmzKUnJ5kTpJbI1aJ/JMnqV4praK2cn4dy6sgGy6cBYm9OpT+5JSXlJfqn7mdOlr1NihZwR2ycY5ROZdlFKiuyry6yfN/odtjIOprqhVHtgsI1rbbywACQ8AAAAAAAAAAAABCcZ4B1sDXpq7ehySW7lo7en1tYmwwD82VMRRpL4c4zqOdO9JxlGFPVK9pSVnqSe7XN78iwcP4fGVcPOjh8Kq0K1v4rpxppKyThq5pXV7JrnzLhxB/0ho1sR8ejP4Kk3KdOzcLvnKKXK/cXXJcop4ahChT+WCt4t9WSSkmjBI+D0uE6s3GThGppdr/EcGmual3lmw2T138040V/61ef+OV2vQnMxwnwcZVp8o1LV4f/AFtJe9zDZxOu6xqq7HXiKa8cb/nJsK6INZObB5fTpJqEd3zk3eT82dABzllk7ZOU3l+paSSWEADBgeggM/XaRP3InN8JKckkWNO8TyzGXBApHnjsPJR1NWsXDJOFZTe0b98n8q9S11uDKLoVINKVSdOcFN8k2ttK6b23N/o6Lb5d0F8q8X/jzK85KPJ8+wlXVCMu9L9z3Nsp4ZxsW6E6ElJO99tFn1U+Vr3LplHBUIWlWaqP7q+Ref3i1HR2zk0l7kjtjFbldybh2riHddmHWbW3lHv/AAL/AJbltOhDRTjZc2+rfe33nTGCWySSXRI2N5p9JChbbvzKVlrn9AAC2RAAAAAAAAAAAAAAAAAAAAAFU45wllSxK/s5aJfyT2+kre5CWL3muBVajUpP7cXHyfR+jsfPsLNuCv8AMuzJd0o9l/gcZ/yDT9tkbV47exe00srB7AGDmi0ACRy7IqlXf5Ifea5/yrqTU0WXS7K1lmMpKKyyOp03JpJNt8kuZYcs4X+1W/wL/cyay/K6dJWhHfrJ7t+p2WOv0PQ4V4nfu/Lw/kpWXt7RNKdGMVaKSS5JG1jIOiSSWEVjGkyAegAAAAAAAAAAAAAAAAAAAAAAAAAAAFDzrC/DxVSP2alq0fN7T/zK/qXwr/FuXuUIVYpt0pNNJb6JbS9mov0NV1bT/H00kuVuvsTUy7ZFYPbC4SdSWmEW39F5voSuW8NznaVS8I932n+hZcNhIU46YRSX9czm9D0W2/E7flj+X+xZsvUdkReW8NQhaVTty7vsr9SaSMg7HT6arTx7a1gpSk5PLAALBiAAAAAAAAAAAAAAAAAAAAAAAAAAAAAAAAAAAAYsZAAAAAAAAAAAAAAAAAAAAAAAAAAAAA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089025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hASEBUQEhAUEhQRFBESFRQVEBQUFRcYFxUVFBQVFRcXHCceFxkjGhYUHy8hIycpLCwuFSAxNTAqNSYrLCkBCQoKDgwOGg8PGjAlHyQsLC8qNC0wLCwsLTQsLCwuKSw0Ky0sLCwpLCw0LCwuLCwsLCwpLCwvNCwpLCwsLCwsLP/AABEIAL8A8AMBIgACEQEDEQH/xAAcAAEAAgMBAQEAAAAAAAAAAAAABQYBAgQDBwj/xAA9EAACAQIEAwYDBgMHBQAAAAAAAQIDEQQFEiEGMUEiUWFxgZETMqFCUrHB0eEjcvBDYpKissLxBxUzY4L/xAAbAQEAAgMBAQAAAAAAAAAAAAAAAwQCBQYBB//EADARAAICAQMCBAUDBAMAAAAAAAABAgMRBCExBRJBUWGREyJxgaGx0eEUMsHwBhUz/9oADAMBAAIRAxEAPwD7iAAAAAAAAAAAAAAAAAAAAAAAAAAAAAAAAAAAAAAAAAAAAAAAAAAAAAAAAAAAAAAAAAAAAAAAAAAADkxOZ0ofNNX7lu/oROK4qS+SPrJ/kijf1HTUbTms+S3f4JI1ylwiwgiMjzeVZSUkrxs00tmnsS5Pp74X1qyHDMZRcXhgAE5iAAAAAAAAAAAAAAAAAAAYueNbHU4/NJL1uzCdkILM3hep6k3we4uQ+I4igvli357Ija2eVZcnp8jUX9c0tWyfc/T9+CaNE2WoFfwHEDW1XdfeS39V1J2nVUleLun1Rd0mup1cc1v6rxRHOuUOTg4hzOWHw1SvCm6rpx1aVflfd7b2Su9u4otLjzEVqtGWuFGEqtOPYlqhKO7nKTkrttKyh03e/Tg484kx9TGVMNRcqNClaLnZKM24py3ez52t0KpRU8NCUlJVI7aouGqLT++ns7Pqtyd6qmElFvdmPZJ7o+9POcOrJ1odrl21Z+T5G2JzKlD5pryW7Pz5istrVLShRnKpOXZScmld7aZPkvB8rF04QxdWvTdJ/wDkpNxldNy2duX9c0Ra2y6FedMlJ5Pa+1v59i9YridfYj6v9CHxGc1am2pvwjy+n5nVh+Hm95v3f5I7fgUKS3d/P9Ead6LV3Lu1d3bHyW38fqWFZCO0EQlHAVZ9LfV/oSFDh6K3m/ff9kb4jPktoR9/0RF4jMJz5yKv9R03Rf8AnHvl7/l7eyMu22fLwTTxVCly3a7t/wBkSeWZnCsnpunGyaf4lJbJ/hH5qnlD8ZGei6xdqdVGtpKLzt9m+TyymMYN+JZgAdUVAAAAAAAAAAAAAauRirUUYuT5JNv03KfXzGdTtN897Lku5L0NX1HqMdFFNrLfBLVU7GWevm1KPOSfgtyOxHEf3I+rIIXOUv67qrNo4ivT92XI6eC5OuvmtWfOTt3LY5XJs1uLmnstnY8zbb9SdRS4MmLmk6qXNiMZy5R9XsZ00WXPFcW/oeOSjyb3CxritKk9+if5I6aGSzlzu/Lsr35sk8NksI8/Zfm2b/TdBvl81ku39StPUR8Nyp5lllSva0bfzc/RHlieDX8KWtNKUWneyXhZF3q4ilR6JN8l1ffuQedZ05U2ktjafD0HTsRm8y937cL7kWbLeCo8LcQ/Cg6FRXqUpOOi6i5PlzfJcm34vuOXhrihSzWdanRdKNfUpU9V1qjG0mmluns/Q48zymU4zxa+eMX02f7njw5ilHFwdlatF2fVXb7K8tjYf18LdPOyn+5J7euM/wAkXw2pJS4PpeJzmpLk7eW37nBKo3zZgwfP7tTbe82SbNlGKjwgYAZAZBssPCHOp5Q/3FdOnLOKqGFnJVb2mk9SV1HT3+er6M2/Rk3rYff9GQ3v5GX4EbkfEGHxdP4lCetJ2ezTT8UySPoJrQAAAAAAAAAAADWcU00+T2ZR6lHRKVN/2cnH0Xyv2sXoqvFFJQqKr0qRs/5o8veL/wApz/X9P8XT965i/wAPksaeWJYI25iU0ubPPLv499MuTtpS7RN4bILbtJeL3ZoNJ0S++Km8JP8A3gszvjHYh4uUvli34vZfU6aGV1J8234RVl7ssNLAQj01Px/Q6DotP0LTVbz+Z+vHsVpaib42InDZFGO7svLd+7O+lhIR5R9XuezMG6hCMFiKwvQgbb5MtnnWqqKu9rGlbFRjzaIPN8f8RaVtHr3vwS6EGp1dWmg5WP7eLMoQcnhHDiMU6k3N9do+Eenvz9jlxMbxa8D1MM+bXXyutdsuW8mzjFRWEVTEY5whKHSzuV3C1qvYjRSk5TSj2Y6lfe12rxW29rFrzDDx+JJS5OLX0I/hjMqVClU+JZSpS2aitVm7WXhf8Tpun6n4NFk4R7ntt9crP++ZUth3SSbJrh3N5VoSUladN2f4fimiXKlkuIX/AHGooKShWh8RXi1s0pJ+V7lrZp+qUKq/ZY7kpY8s8r3yWKZd0TJ5Vq8Yq7djnxeZxh1uyDxeLTj8Sb+ZySXds7ee9tiHS6Od81FeJ7OxRWTtx2fxuoRaTk7K7Sv+3iQNbRWrxoVJRilL+JVcraYttyn42Wy9PM4cTh9dJVI6dpyS1fPNpaW3/dXt5n0rgHhXDSozdXDxk5SjPtpOW+q1+7a2x2eh0tGkksf3NuPsm2ULJyn9CC4S4aqVq9SGFr1qeEpq0a+mMZyltt2LaurTb26n1zDUnGEYuTk4xS1Pm7K134szRoRhFRjFRitkkkkvJI9Dct5IUgADw9AAAAAAAAABE8UYH4uFml80Vrj5x3/C6JYxJEdkFZBwfisHqeHk+R8OYt0sSt+bT9v2PqJ8w4gwPwMRJL7E7r+V7r6P6H0DA5jF0ITb5xX02Nb0ux/DlXLmLJbVvleJ3GJSS5kXiM6S+Ver29upF4jMZS6t/Re37jU9Y01G2e5+S/fgQplIm6+aQjst34f1sRmJzmT5O3l+vIjJ1G+ft09jU5rU9e1Fu1fyr059y1HTxXO56zxMnv8A8+55NmAaOU5TeZPL9SdLHABg1qVEk33GKR6Qmf090+8r1TJJV5pUlqqTdlC19X5W777Enj8Q6knLotiT4SzCFH49ZxvKNNpPuinul4ylpXodV0mE1NJPHn9Cpc1ghsrhPDY2eHnOlKcVbW5Wgtk3G/JWat7kjmOOqWd7QstStJNSS5uMlsymV68q1WpUk7up8SV/s9novBHbkknNzpJzqUm26abSV4q8pO+72urLn1N7qun06l92Pmxz9CtC2UNvA7cXGU3KMKjaWpJx5zaW+lvkvqc+T4GeJ00Kk5KMHLVF2u9MYuSS6K8rX6u5LUcoxMZPSoNv5aurZRa+yvs+xM5VlMaEdt5P5pfku5Gv1Gvq0tUlVJPKxHHh5t/zu34Eka5TayvqaYbIaMJa+1JrlqldK3J26su/B/Kp5w/BlYLPwd8tTzj+DNT0zUW362ErZNvfn6Mntgo1vBYwAdwUAAAAAAAAAAAAAAACif8AUrAtKnXXX+HL6uD/ANS9jhyqUo0YK/S/lfkl6F14ly74+FqU7b6XKP8ANHdfhb1KHktfVRXfHsv05fQ47rsJVSzHiXJd07TW/gdzZgyYOWLYMBs5K2YJPTFapPkluzOEJTeIoN4Os0nUSV2yHxWd6bq6cvux7b8ttvqQrz7XJqoqkbNrSorX7N2ivFm3q6Lqp8rH3WfYgeogix1s3XKCcm3ZW6vokcGYZv2XBtX62ep+VokZjMc40/iKHZTjtrcmk9tT02ODK6kpTqOUNOyUbXlrvazjbay3NzR0muqp2SXe1wlnH45IJXtvC2PajmXa+HLsRVm3PSvS0W5X8LG8FqjUjGbkpJtxgmnpjLVu3YzSyqEp3s0+doz5vprttGK7r3Z60dFLEwSto2hKysmpLRJ/W5tKPg1WRj24nJbry+2/JDLuknvscfCmGpPFWaatTnFRe6kpbvv25+ZK5zQhh8Rh6sIqEflaSsuy7/6XJEVl0ZUK7co3dNzpx36Jte25I4mlVxVnN2jF3XRLpsupQvnZHXRtz8qWH+fAnhDNeCxYatG3w9S1Qbja++z2dvKx0ENRoqD1c5bXk+bskvwRMXOa11UY2OUOG2WoppLILRwd8lT+aP4FXhBtpJNt8kluXHhvL50oS1qzm07dVtbcu9Erk9UpJbLOfYi1DXZgmQAd0a8AAAAAAAAAAAAAHLmmYwoUZ16jtGnFyfp0Xi3ZeoBycSZ3DC4edaTjqUXoTfzStsv66I+X8MZmqjk7rtuT22WpPe3oyE4i4nnj61NulKpCLk5QU9MWt9MVLpFWXnvv3c+Q01h23OtCLlK6pxvWmua/s9uVuq5Gt6popamjtgt0SU2KMssv88Uk7K8n3JXZF4/iOnSV5Tgny06tUv8ALdIr+IzO9k5zlSu3OCtTk/70t235G+YYCOmUKdlts+XjzNF/1en0rjG/Lb+y/fYsfGlPPaSTz6MvmqaX9yMXOb9FsvVojcZmcYtJQneSla81qe290lZeXU48pyvEObU4aJNpwp6t7J7ykluk1378ixPhj4iSrT2V2oQSjFN9e9vxNpOOi6dJZx5+Ll9lwvqyFOy1EDw9V+InKLslKy1JJ362S3sb1Mi1V9XxW1q1qlGKc5T23bvaMfMsVDhinHnUqSXc2lfza5klh8LCmrQiorwXPzfUoWdW01Nsrqcyk/TEV/kkVM5RUZbEbheG6SUfiLW42svsp+C6+ZzZngsPTVoQs30Tdva9iwFcz1fxDT167U225lY/s8L2RYdcEuDg+M7aU7I540HVnoUlFq73XTr+R6HnSnorxl0bV/wZsNPJqfcuTHCezJyGBhqc2tcpO7b5XtbaP/J0M1NmzKUnJ5kTpJbI1aJ/JMnqV4praK2cn4dy6sgGy6cBYm9OpT+5JSXlJfqn7mdOlr1NihZwR2ycY5ROZdlFKiuyry6yfN/odtjIOprqhVHtgsI1rbbywACQ8AAAAAAAAAAAABCcZ4B1sDXpq7ehySW7lo7en1tYmwwD82VMRRpL4c4zqOdO9JxlGFPVK9pSVnqSe7XN78iwcP4fGVcPOjh8Kq0K1v4rpxppKyThq5pXV7JrnzLhxB/0ho1sR8ejP4Kk3KdOzcLvnKKXK/cXXJcop4ahChT+WCt4t9WSSkmjBI+D0uE6s3GThGppdr/EcGmual3lmw2T138040V/61ef+OV2vQnMxwnwcZVp8o1LV4f/AFtJe9zDZxOu6xqq7HXiKa8cb/nJsK6INZObB5fTpJqEd3zk3eT82dABzllk7ZOU3l+paSSWEADBgeggM/XaRP3InN8JKckkWNO8TyzGXBApHnjsPJR1NWsXDJOFZTe0b98n8q9S11uDKLoVINKVSdOcFN8k2ttK6b23N/o6Lb5d0F8q8X/jzK85KPJ8+wlXVCMu9L9z3Nsp4ZxsW6E6ElJO99tFn1U+Vr3LplHBUIWlWaqP7q+Ref3i1HR2zk0l7kjtjFbldybh2riHddmHWbW3lHv/AAL/AJbltOhDRTjZc2+rfe33nTGCWySSXRI2N5p9JChbbvzKVlrn9AAC2RAAAAAAAAAAAAAAAAAAAAAFU45wllSxK/s5aJfyT2+kre5CWL3muBVajUpP7cXHyfR+jsfPsLNuCv8AMuzJd0o9l/gcZ/yDT9tkbV47exe00srB7AGDmi0ACRy7IqlXf5Ifea5/yrqTU0WXS7K1lmMpKKyyOp03JpJNt8kuZYcs4X+1W/wL/cyay/K6dJWhHfrJ7t+p2WOv0PQ4V4nfu/Lw/kpWXt7RNKdGMVaKSS5JG1jIOiSSWEVjGkyAegAAAAAAAAAAAAAAAAAAAAAAAAAAAFDzrC/DxVSP2alq0fN7T/zK/qXwr/FuXuUIVYpt0pNNJb6JbS9mov0NV1bT/H00kuVuvsTUy7ZFYPbC4SdSWmEW39F5voSuW8NznaVS8I932n+hZcNhIU46YRSX9czm9D0W2/E7flj+X+xZsvUdkReW8NQhaVTty7vsr9SaSMg7HT6arTx7a1gpSk5PLAALBiAAAAAAAAAAAAAAAAAAAAAAAAAAAAAAAAAAAAYsZAAAAAAAAAAAAAAAAAAAAAAAAAAAAA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936625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8" name="Picture 6" descr="http://www.handsomeip.com/images/confident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7" y="2060848"/>
            <a:ext cx="30053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0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TANÁCSADÁS</a:t>
            </a:r>
            <a:br>
              <a:rPr lang="hu-HU" dirty="0" smtClean="0"/>
            </a:br>
            <a:r>
              <a:rPr lang="hu-HU" dirty="0" smtClean="0"/>
              <a:t>Lépésről lépésre</a:t>
            </a:r>
            <a:endParaRPr lang="en-GB" dirty="0"/>
          </a:p>
        </p:txBody>
      </p:sp>
      <p:pic>
        <p:nvPicPr>
          <p:cNvPr id="17410" name="Picture 2" descr="http://www.ultimatedanismanlik.com/images/counselling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143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4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638" indent="-274638">
              <a:buClr>
                <a:srgbClr val="DE0000"/>
              </a:buClr>
            </a:pPr>
            <a:r>
              <a:rPr lang="hu-HU" altLang="en-US" dirty="0" smtClean="0"/>
              <a:t>A keresztény tanácsadás egy szolgálat </a:t>
            </a:r>
          </a:p>
          <a:p>
            <a:pPr marL="274638" indent="-274638">
              <a:buClr>
                <a:srgbClr val="DE0000"/>
              </a:buClr>
            </a:pPr>
            <a:r>
              <a:rPr lang="hu-HU" altLang="en-US" dirty="0" smtClean="0"/>
              <a:t>A keresztény tanácsadók egyediek </a:t>
            </a:r>
          </a:p>
          <a:p>
            <a:pPr marL="274638" indent="-274638">
              <a:buClr>
                <a:srgbClr val="DE0000"/>
              </a:buClr>
            </a:pPr>
            <a:r>
              <a:rPr lang="hu-HU" altLang="en-US" dirty="0" smtClean="0"/>
              <a:t>A keresztény tanácsadók úgy tekintenek a klienseikre, mint olyan lelkekre, akiket szeretnének megmenteni Isten országa számára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://thriveforchange.com/wp-content/uploads/2012/01/smooth-stone-path-on-wa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32" y="3573016"/>
            <a:ext cx="3766018" cy="2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7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dirty="0" smtClean="0"/>
              <a:t>Alapvető Tanácsadási Módszerek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9" y="2836069"/>
            <a:ext cx="3714750" cy="2628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DE0000"/>
              </a:buClr>
              <a:buSzPct val="135000"/>
            </a:pPr>
            <a:r>
              <a:rPr lang="hu-HU" altLang="en-US" dirty="0" smtClean="0"/>
              <a:t> </a:t>
            </a:r>
            <a:r>
              <a:rPr lang="en-GB" altLang="en-US" dirty="0" smtClean="0"/>
              <a:t>Ps</a:t>
            </a:r>
            <a:r>
              <a:rPr lang="hu-HU" altLang="en-US" dirty="0" err="1" smtClean="0"/>
              <a:t>zichoanalítikus</a:t>
            </a:r>
            <a:r>
              <a:rPr lang="en-GB" altLang="en-US" dirty="0" smtClean="0"/>
              <a:t> </a:t>
            </a:r>
            <a:r>
              <a:rPr lang="hu-HU" altLang="en-US" dirty="0" smtClean="0"/>
              <a:t>terápia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</a:t>
            </a:r>
            <a:r>
              <a:rPr lang="en-GB" altLang="en-US" dirty="0" err="1" smtClean="0"/>
              <a:t>Adleri</a:t>
            </a:r>
            <a:r>
              <a:rPr lang="hu-HU" altLang="en-US" dirty="0" smtClean="0"/>
              <a:t>á</a:t>
            </a:r>
            <a:r>
              <a:rPr lang="en-GB" altLang="en-US" dirty="0" smtClean="0"/>
              <a:t>n </a:t>
            </a:r>
            <a:r>
              <a:rPr lang="hu-HU" altLang="en-US" dirty="0" smtClean="0"/>
              <a:t>terápia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</a:t>
            </a:r>
            <a:r>
              <a:rPr lang="en-GB" altLang="en-US" dirty="0" err="1" smtClean="0"/>
              <a:t>Exi</a:t>
            </a:r>
            <a:r>
              <a:rPr lang="hu-HU" altLang="en-US" dirty="0" err="1" smtClean="0"/>
              <a:t>sztenciális</a:t>
            </a:r>
            <a:r>
              <a:rPr lang="en-GB" altLang="en-US" dirty="0" smtClean="0"/>
              <a:t> </a:t>
            </a:r>
            <a:r>
              <a:rPr lang="hu-HU" altLang="en-US" dirty="0" smtClean="0"/>
              <a:t>terápia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</a:t>
            </a:r>
            <a:r>
              <a:rPr lang="hu-HU" altLang="en-US" dirty="0" smtClean="0"/>
              <a:t>Személyközpontú terápia</a:t>
            </a:r>
          </a:p>
          <a:p>
            <a:pPr>
              <a:buClr>
                <a:srgbClr val="DE0000"/>
              </a:buClr>
              <a:buSzPct val="135000"/>
            </a:pPr>
            <a:r>
              <a:rPr lang="hu-HU" altLang="en-US" dirty="0" smtClean="0"/>
              <a:t> </a:t>
            </a:r>
            <a:r>
              <a:rPr lang="en-GB" altLang="en-US" dirty="0" smtClean="0"/>
              <a:t>Gestalt </a:t>
            </a:r>
            <a:r>
              <a:rPr lang="hu-HU" altLang="en-US" dirty="0"/>
              <a:t>t</a:t>
            </a:r>
            <a:r>
              <a:rPr lang="hu-HU" altLang="en-US" dirty="0" smtClean="0"/>
              <a:t>erápia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Tran</a:t>
            </a:r>
            <a:r>
              <a:rPr lang="hu-HU" altLang="en-US" dirty="0" smtClean="0"/>
              <a:t>z</a:t>
            </a:r>
            <a:r>
              <a:rPr lang="en-GB" altLang="en-US" dirty="0" smtClean="0"/>
              <a:t>a</a:t>
            </a:r>
            <a:r>
              <a:rPr lang="hu-HU" altLang="en-US" dirty="0" err="1" smtClean="0"/>
              <a:t>k</a:t>
            </a:r>
            <a:r>
              <a:rPr lang="hu-HU" altLang="en-US" dirty="0" err="1"/>
              <a:t>c</a:t>
            </a:r>
            <a:r>
              <a:rPr lang="en-GB" altLang="en-US" dirty="0" err="1" smtClean="0"/>
              <a:t>i</a:t>
            </a:r>
            <a:r>
              <a:rPr lang="hu-HU" altLang="en-US" dirty="0" smtClean="0"/>
              <a:t>ó </a:t>
            </a:r>
            <a:r>
              <a:rPr lang="en-GB" altLang="en-US" dirty="0" smtClean="0"/>
              <a:t>Anal</a:t>
            </a:r>
            <a:r>
              <a:rPr lang="hu-HU" altLang="en-US" dirty="0" err="1" smtClean="0"/>
              <a:t>izís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</a:t>
            </a:r>
            <a:r>
              <a:rPr lang="hu-HU" altLang="en-US" dirty="0" smtClean="0"/>
              <a:t>Viselkedésterápia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Ra</a:t>
            </a:r>
            <a:r>
              <a:rPr lang="hu-HU" altLang="en-US" dirty="0" err="1" smtClean="0"/>
              <a:t>cionális-</a:t>
            </a:r>
            <a:r>
              <a:rPr lang="hu-HU" altLang="en-US" dirty="0" smtClean="0"/>
              <a:t> emocionális terápia</a:t>
            </a:r>
            <a:endParaRPr lang="en-GB" altLang="en-US" dirty="0" smtClean="0"/>
          </a:p>
          <a:p>
            <a:pPr>
              <a:buClr>
                <a:srgbClr val="DE0000"/>
              </a:buClr>
              <a:buSzPct val="135000"/>
            </a:pPr>
            <a:r>
              <a:rPr lang="en-GB" altLang="en-US" dirty="0" smtClean="0"/>
              <a:t> </a:t>
            </a:r>
            <a:r>
              <a:rPr lang="hu-HU" altLang="en-US" dirty="0" smtClean="0"/>
              <a:t>Valóságterápia</a:t>
            </a:r>
            <a:endParaRPr lang="en-GB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Pszichoanalitikus </a:t>
            </a:r>
            <a:r>
              <a:rPr lang="hu-HU" altLang="en-US" dirty="0" smtClean="0"/>
              <a:t>Terápia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125" indent="-365125">
              <a:buClr>
                <a:srgbClr val="DE0000"/>
              </a:buClr>
              <a:buSzPct val="130000"/>
            </a:pPr>
            <a:r>
              <a:rPr lang="en-GB" altLang="en-US" dirty="0" smtClean="0"/>
              <a:t>Sigmund Freud</a:t>
            </a:r>
            <a:r>
              <a:rPr lang="hu-HU" altLang="en-US" dirty="0" err="1" smtClean="0"/>
              <a:t>-tól</a:t>
            </a:r>
            <a:r>
              <a:rPr lang="hu-HU" altLang="en-US" dirty="0" smtClean="0"/>
              <a:t> ered</a:t>
            </a:r>
            <a:endParaRPr lang="en-GB" altLang="en-US" dirty="0" smtClean="0"/>
          </a:p>
          <a:p>
            <a:pPr marL="365125" indent="-365125">
              <a:buClr>
                <a:srgbClr val="DE0000"/>
              </a:buClr>
              <a:buSzPct val="130000"/>
            </a:pPr>
            <a:r>
              <a:rPr lang="hu-HU" altLang="en-US" dirty="0" smtClean="0"/>
              <a:t>Az elmélet szerint a viselkedést olyan konfliktusok és motivációk befolyásolják, amelyek nem tudatosak</a:t>
            </a:r>
            <a:endParaRPr lang="en-GB" altLang="en-US" dirty="0" smtClean="0"/>
          </a:p>
          <a:p>
            <a:pPr marL="365125" indent="-365125">
              <a:buClr>
                <a:srgbClr val="DE0000"/>
              </a:buClr>
              <a:buSzPct val="130000"/>
            </a:pPr>
            <a:r>
              <a:rPr lang="hu-HU" altLang="en-US" dirty="0" smtClean="0"/>
              <a:t>A korai fejlődés fontosságát hangsúlyozza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23" y="2492896"/>
            <a:ext cx="3165767" cy="3096343"/>
          </a:xfrm>
        </p:spPr>
      </p:pic>
    </p:spTree>
    <p:extLst>
      <p:ext uri="{BB962C8B-B14F-4D97-AF65-F5344CB8AC3E}">
        <p14:creationId xmlns:p14="http://schemas.microsoft.com/office/powerpoint/2010/main" val="17547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Adleri</a:t>
            </a:r>
            <a:r>
              <a:rPr lang="hu-HU" altLang="en-US" dirty="0" smtClean="0"/>
              <a:t>á</a:t>
            </a:r>
            <a:r>
              <a:rPr lang="en-US" altLang="en-US" dirty="0" smtClean="0"/>
              <a:t>n T</a:t>
            </a:r>
            <a:r>
              <a:rPr lang="hu-HU" altLang="en-US" dirty="0" err="1" smtClean="0"/>
              <a:t>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88828"/>
            <a:ext cx="2664296" cy="329422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74638" indent="-274638">
              <a:buClr>
                <a:srgbClr val="DE0000"/>
              </a:buClr>
            </a:pPr>
            <a:r>
              <a:rPr lang="en-GB" altLang="en-US" dirty="0" smtClean="0"/>
              <a:t>Alfred Adler </a:t>
            </a:r>
            <a:r>
              <a:rPr lang="hu-HU" altLang="en-US" dirty="0" smtClean="0"/>
              <a:t>nem értett egyet </a:t>
            </a:r>
            <a:r>
              <a:rPr lang="en-GB" altLang="en-US" dirty="0" smtClean="0"/>
              <a:t>Freud</a:t>
            </a:r>
            <a:r>
              <a:rPr lang="hu-HU" altLang="en-US" dirty="0" smtClean="0"/>
              <a:t> teóriájával</a:t>
            </a:r>
            <a:endParaRPr lang="en-GB" altLang="en-US" dirty="0" smtClean="0"/>
          </a:p>
          <a:p>
            <a:pPr marL="274638" indent="-274638">
              <a:buClr>
                <a:srgbClr val="DE0000"/>
              </a:buClr>
            </a:pPr>
            <a:r>
              <a:rPr lang="en-GB" altLang="en-US" dirty="0" smtClean="0"/>
              <a:t>Freud</a:t>
            </a:r>
            <a:r>
              <a:rPr lang="hu-HU" altLang="en-US" dirty="0" smtClean="0"/>
              <a:t>hoz hasonlóan</a:t>
            </a:r>
            <a:r>
              <a:rPr lang="en-GB" altLang="en-US" dirty="0" smtClean="0"/>
              <a:t>, Adler </a:t>
            </a:r>
            <a:r>
              <a:rPr lang="hu-HU" altLang="en-US" dirty="0" smtClean="0"/>
              <a:t>hitt abban, hogy az első 6 év befolyásolja az egyén életét.</a:t>
            </a:r>
          </a:p>
          <a:p>
            <a:pPr marL="274638" indent="-274638">
              <a:buClr>
                <a:srgbClr val="DE0000"/>
              </a:buClr>
            </a:pPr>
            <a:r>
              <a:rPr lang="en-GB" altLang="en-US" dirty="0" smtClean="0"/>
              <a:t> </a:t>
            </a:r>
            <a:r>
              <a:rPr lang="hu-HU" altLang="en-US" dirty="0" err="1" smtClean="0"/>
              <a:t>T</a:t>
            </a:r>
            <a:r>
              <a:rPr lang="en-GB" altLang="en-US" dirty="0" err="1" smtClean="0"/>
              <a:t>ársadalmi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késztetések</a:t>
            </a:r>
            <a:r>
              <a:rPr lang="hu-HU" altLang="en-US" dirty="0" smtClean="0"/>
              <a:t> </a:t>
            </a:r>
            <a:r>
              <a:rPr lang="en-GB" altLang="en-US" dirty="0" err="1" smtClean="0"/>
              <a:t>által</a:t>
            </a:r>
            <a:r>
              <a:rPr lang="hu-HU" altLang="en-US" dirty="0" smtClean="0"/>
              <a:t> m</a:t>
            </a:r>
            <a:r>
              <a:rPr lang="en-GB" altLang="en-US" dirty="0" err="1" smtClean="0"/>
              <a:t>otivált</a:t>
            </a:r>
            <a:r>
              <a:rPr lang="hu-HU" altLang="en-US" dirty="0" smtClean="0"/>
              <a:t> </a:t>
            </a:r>
            <a:r>
              <a:rPr lang="hu-HU" altLang="en-US" dirty="0"/>
              <a:t>e</a:t>
            </a:r>
            <a:r>
              <a:rPr lang="en-GB" altLang="en-US" dirty="0" err="1" smtClean="0"/>
              <a:t>mberek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3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Exis</a:t>
            </a:r>
            <a:r>
              <a:rPr lang="hu-HU" altLang="en-US" dirty="0" err="1" smtClean="0"/>
              <a:t>ztenciális</a:t>
            </a:r>
            <a:r>
              <a:rPr lang="en-US" altLang="en-US" dirty="0" smtClean="0"/>
              <a:t> T</a:t>
            </a:r>
            <a:r>
              <a:rPr lang="hu-HU" altLang="en-US" dirty="0" err="1" smtClean="0"/>
              <a:t>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Ez a szemléletmód arra vezet, hogy gondolkodjunk és döntést hozzunk </a:t>
            </a:r>
          </a:p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Az emberi körülmények milyenségére koncentrál</a:t>
            </a:r>
          </a:p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Minden egyén személyiségét egyedinek tekinti </a:t>
            </a:r>
          </a:p>
          <a:p>
            <a:pPr marL="274638" indent="-274638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Az egyén önképe gyerekkorban fejlődik ki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7" y="2859881"/>
            <a:ext cx="3981450" cy="2581275"/>
          </a:xfrm>
        </p:spPr>
      </p:pic>
    </p:spTree>
    <p:extLst>
      <p:ext uri="{BB962C8B-B14F-4D97-AF65-F5344CB8AC3E}">
        <p14:creationId xmlns:p14="http://schemas.microsoft.com/office/powerpoint/2010/main" val="367502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Személy-központú</a:t>
            </a:r>
            <a:r>
              <a:rPr lang="en-US" altLang="en-US" dirty="0" smtClean="0"/>
              <a:t> T</a:t>
            </a:r>
            <a:r>
              <a:rPr lang="hu-HU" altLang="en-US" dirty="0" err="1" smtClean="0"/>
              <a:t>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0127"/>
            <a:ext cx="4040188" cy="268078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365125" indent="-365125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Megalapítója </a:t>
            </a:r>
            <a:r>
              <a:rPr lang="en-US" altLang="en-US" dirty="0" smtClean="0"/>
              <a:t>Carl Rogers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Azt tárgyalja, hogy az emberek hogyan jutnak hatalomhoz, hogyan osztják meg azt vagy adják át az irányítást  másoknak 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 nem–direktív tanácsadást fejlesztette ki. </a:t>
            </a:r>
          </a:p>
          <a:p>
            <a:pPr marL="365125" indent="-365125"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Alapvető </a:t>
            </a:r>
            <a:r>
              <a:rPr lang="hu-HU" altLang="en-US" dirty="0" smtClean="0"/>
              <a:t>technikák</a:t>
            </a:r>
            <a:r>
              <a:rPr lang="en-US" altLang="en-US" dirty="0" smtClean="0"/>
              <a:t> –</a:t>
            </a:r>
            <a:r>
              <a:rPr lang="hu-HU" altLang="en-US" dirty="0" smtClean="0"/>
              <a:t> Aktív hallgatás,</a:t>
            </a:r>
            <a:r>
              <a:rPr lang="en-US" altLang="en-US" dirty="0" smtClean="0"/>
              <a:t> </a:t>
            </a:r>
            <a:r>
              <a:rPr lang="hu-HU" altLang="en-US" dirty="0" smtClean="0"/>
              <a:t>reflektálás az érzelmeken, tisztázás, és „jelen lenni” a  kliens sz</a:t>
            </a:r>
            <a:r>
              <a:rPr lang="hu-HU" altLang="en-US" dirty="0" smtClean="0"/>
              <a:t>ámára.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7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Gestalt T</a:t>
            </a:r>
            <a:r>
              <a:rPr lang="hu-HU" altLang="en-US" dirty="0" err="1" smtClean="0"/>
              <a:t>erápia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en-GB" altLang="en-US" dirty="0" smtClean="0"/>
              <a:t>Frederick S. </a:t>
            </a:r>
            <a:r>
              <a:rPr lang="en-GB" altLang="en-US" dirty="0" err="1" smtClean="0"/>
              <a:t>Perls</a:t>
            </a:r>
            <a:r>
              <a:rPr lang="hu-HU" altLang="en-US" dirty="0" err="1" smtClean="0"/>
              <a:t>-től</a:t>
            </a:r>
            <a:r>
              <a:rPr lang="hu-HU" altLang="en-US" dirty="0" smtClean="0"/>
              <a:t> ered ez a megközelítés</a:t>
            </a:r>
            <a:endParaRPr lang="en-GB" altLang="en-US" dirty="0" smtClean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Kihangsúlyozza, hogy ez embereknek meg kell találniuk saját útjukat az életben és el kell fogadniuk személyes felelősségüket. </a:t>
            </a:r>
            <a:endParaRPr lang="hu-HU" altLang="en-US" dirty="0"/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Nagy hangsúlyt kapnak a múltbeli rendezetlen helyzetek </a:t>
            </a:r>
          </a:p>
          <a:p>
            <a:pPr>
              <a:lnSpc>
                <a:spcPct val="90000"/>
              </a:lnSpc>
              <a:buClr>
                <a:srgbClr val="DE0000"/>
              </a:buClr>
            </a:pPr>
            <a:r>
              <a:rPr lang="hu-HU" altLang="en-US" dirty="0" smtClean="0"/>
              <a:t>A cselekvést és a megtapasztalást helyezi előtérbe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0" descr="MPj040032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081213" cy="3121025"/>
          </a:xfrm>
          <a:prstGeom prst="rect">
            <a:avLst/>
          </a:prstGeom>
          <a:noFill/>
          <a:effectLst>
            <a:outerShdw dist="107763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MPj039974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133600" cy="2600325"/>
          </a:xfrm>
          <a:prstGeom prst="rect">
            <a:avLst/>
          </a:prstGeom>
          <a:noFill/>
          <a:effectLst>
            <a:outerShdw dist="107763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0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</a:t>
            </a:r>
            <a:r>
              <a:rPr lang="hu-HU" altLang="en-US" dirty="0" smtClean="0"/>
              <a:t>zakcióanalízis</a:t>
            </a:r>
            <a:r>
              <a:rPr lang="en-US" altLang="en-US" dirty="0" smtClean="0"/>
              <a:t> </a:t>
            </a:r>
            <a:r>
              <a:rPr lang="en-US" altLang="en-US" dirty="0" smtClean="0"/>
              <a:t>(TA)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7241"/>
            <a:ext cx="4040188" cy="30665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DE0000"/>
              </a:buClr>
            </a:pPr>
            <a:r>
              <a:rPr lang="en-GB" altLang="en-US" dirty="0" smtClean="0"/>
              <a:t>Eric Berne</a:t>
            </a:r>
            <a:r>
              <a:rPr lang="hu-HU" altLang="en-US" dirty="0" smtClean="0"/>
              <a:t> alapozta meg a teóriát</a:t>
            </a:r>
            <a:endParaRPr lang="en-GB" altLang="en-US" dirty="0" smtClean="0"/>
          </a:p>
          <a:p>
            <a:pPr>
              <a:buClr>
                <a:srgbClr val="DE0000"/>
              </a:buClr>
            </a:pPr>
            <a:r>
              <a:rPr lang="hu-HU" altLang="en-US" dirty="0" smtClean="0"/>
              <a:t>A kliens által  hozott  felelősségv</a:t>
            </a:r>
            <a:r>
              <a:rPr lang="hu-HU" altLang="en-US" dirty="0" smtClean="0"/>
              <a:t>állalásra és közös szerződésre fokuszál. </a:t>
            </a:r>
          </a:p>
          <a:p>
            <a:pPr>
              <a:buClr>
                <a:srgbClr val="DE0000"/>
              </a:buClr>
            </a:pPr>
            <a:r>
              <a:rPr lang="hu-HU" altLang="en-US" dirty="0" smtClean="0"/>
              <a:t>Alapvető </a:t>
            </a:r>
            <a:r>
              <a:rPr lang="hu-HU" altLang="en-US" dirty="0" smtClean="0"/>
              <a:t>filozófiája, hogy a kliens rendelkezik a potenciális választási lehetőséggel </a:t>
            </a:r>
          </a:p>
          <a:p>
            <a:pPr marL="0" indent="0">
              <a:buClr>
                <a:srgbClr val="DE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21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987</Words>
  <Application>Microsoft Office PowerPoint</Application>
  <PresentationFormat>Diavetítés a képernyőre (4:3 oldalarány)</PresentationFormat>
  <Paragraphs>176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 Theme</vt:lpstr>
      <vt:lpstr>PowerPoint bemutató</vt:lpstr>
      <vt:lpstr>A körülmények megteremtése</vt:lpstr>
      <vt:lpstr>Alapvető Tanácsadási Módszerek</vt:lpstr>
      <vt:lpstr>Pszichoanalitikus Terápia</vt:lpstr>
      <vt:lpstr>Adlerián Terápia</vt:lpstr>
      <vt:lpstr>Exisztenciális Terápia</vt:lpstr>
      <vt:lpstr>Személy-központú Terápia</vt:lpstr>
      <vt:lpstr>Gestalt Terápia</vt:lpstr>
      <vt:lpstr>Tranzakcióanalízis (TA)</vt:lpstr>
      <vt:lpstr>Racionális-Emotív Terápia</vt:lpstr>
      <vt:lpstr>Viselkedésterápia</vt:lpstr>
      <vt:lpstr>Realitás terápia</vt:lpstr>
      <vt:lpstr>A kliens</vt:lpstr>
      <vt:lpstr>A tanácsadó profilja</vt:lpstr>
      <vt:lpstr> </vt:lpstr>
      <vt:lpstr> </vt:lpstr>
      <vt:lpstr>A tanácsadás típusai</vt:lpstr>
      <vt:lpstr>Tanácsadási akcióterv</vt:lpstr>
      <vt:lpstr>Etikai kérdések a tanácsadásban</vt:lpstr>
      <vt:lpstr>Etikai kérdések</vt:lpstr>
      <vt:lpstr>A klienssel ápolt szociális és személyes kapcsolatok</vt:lpstr>
      <vt:lpstr>A kliens megérintése</vt:lpstr>
      <vt:lpstr>Mi a helyzet az öngyilkosságot fontoló kliensekkel?</vt:lpstr>
      <vt:lpstr>Mit tegyünk, amikor a kliens öngyilkossággal fenyeget?</vt:lpstr>
      <vt:lpstr>Titok tartás</vt:lpstr>
      <vt:lpstr>TANÁCSADÁS Lépésről lépésre</vt:lpstr>
      <vt:lpstr>Összefoglalás</vt:lpstr>
    </vt:vector>
  </TitlesOfParts>
  <Company>Seventh-Day Adventists, Trans-European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Sanches-Schutte</dc:creator>
  <cp:lastModifiedBy>Vicus</cp:lastModifiedBy>
  <cp:revision>42</cp:revision>
  <dcterms:created xsi:type="dcterms:W3CDTF">2013-12-12T08:30:22Z</dcterms:created>
  <dcterms:modified xsi:type="dcterms:W3CDTF">2015-01-25T17:45:04Z</dcterms:modified>
</cp:coreProperties>
</file>